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67" r:id="rId4"/>
    <p:sldId id="260" r:id="rId5"/>
    <p:sldId id="259" r:id="rId6"/>
    <p:sldId id="269" r:id="rId7"/>
    <p:sldId id="261" r:id="rId8"/>
    <p:sldId id="270" r:id="rId9"/>
    <p:sldId id="271" r:id="rId10"/>
    <p:sldId id="274" r:id="rId11"/>
    <p:sldId id="276" r:id="rId12"/>
    <p:sldId id="262" r:id="rId13"/>
    <p:sldId id="265" r:id="rId14"/>
    <p:sldId id="273" r:id="rId15"/>
    <p:sldId id="263" r:id="rId16"/>
    <p:sldId id="264" r:id="rId17"/>
    <p:sldId id="275" r:id="rId18"/>
    <p:sldId id="266" r:id="rId19"/>
    <p:sldId id="277" r:id="rId20"/>
    <p:sldId id="272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Mateus" initials="NM" lastIdx="2" clrIdx="0">
    <p:extLst>
      <p:ext uri="{19B8F6BF-5375-455C-9EA6-DF929625EA0E}">
        <p15:presenceInfo xmlns:p15="http://schemas.microsoft.com/office/powerpoint/2012/main" userId="Nicholas Mate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2D56-C320-4211-9620-3F9DAA40A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6A06C-3CEA-45C6-96EE-42A139984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5D5E6-F29D-4041-8F89-D910DC75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5E682-A62B-49DA-A0F2-B958491B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CF065-FE34-44E6-8FF7-3711B97E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81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5DD5-0C25-4258-911B-C613BAEF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B0E3C-501D-4A36-8502-68A10A3B6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6C93E-3EB5-4862-A20B-C2AB4F52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DED8-7109-4A0C-81C2-1715D2A3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5ACF5-8A44-4A46-AC29-25088551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53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DDA6B-56E3-489C-A6A0-7D3A9801F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E5F93-D0B8-43C7-B625-D4B95475A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E14DA-D630-4A0C-924E-5F003A8D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E62F0-35A4-455C-9C65-F7FA5947C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657D8-6F8A-4FDB-8BF3-A08DC9BD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453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562A-00D7-44B3-A10B-A7027913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6906-F8B9-4E6D-A353-A009FB6C3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D190-3613-4B18-BF22-F0F199C9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D2C9-FA82-4A6D-A9FE-765EE0AA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3028-5208-4EF7-8267-BF6F03DC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896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A6B6-A1F8-4E01-B33F-48446113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5A3C8-B9A4-4472-9DF9-981488253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07A0-8F64-470E-8306-61E541AD5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0156-A207-420F-B4CB-5977433DB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A345E-A8AF-420A-BE83-CCB898AF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010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0911-6697-4448-A151-2A6CB2C5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6F08F-A5F2-4EAB-98CB-DAD72E76B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107C6-1FEA-40A3-8637-4CD349952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1AE9C-3B5A-4B5C-9C3D-A7ABA96C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ABA9A-E25A-443E-8CA3-63AB12B98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481DE-79E2-4474-8190-9D16E99E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203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1C12-FDD6-4727-AFB0-52144A5F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ED883-FD79-4C65-A469-1A22C848C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1223D-9AB4-4150-A180-23E8470AA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E7BE0-8CAA-459A-98B4-D12529CDD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94EA6-53AB-4F31-B56D-73FD5470B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40FB0-DE80-4FEB-AAB7-E5920BE4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46B662-FED3-4BE6-BC3F-812B563D1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1DD8C-0646-424F-B553-5008471A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743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0A83-50D4-4E6F-8FF2-14BE25CA1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76444-5474-4AA4-B99F-838535EC9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4815A-7DF0-4AFA-9DF3-4B66B98D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79D85-B1CC-4991-93C6-1B8BDE84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05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64462-89CD-42E8-9407-6AD389ABC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C7286-08A7-497A-BD85-55A03F776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DA878-A1C7-4B58-8263-27628415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187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DBC9-15E9-403C-ADE1-6E6DADC47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5097B-3C4B-4B69-83C9-D775A599E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A7A5-921E-423B-A0A4-DA4C93193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265BA-364D-44F9-B390-1118C7AE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C70C1-4A58-425C-9CC9-2CBEDD61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E7AC6-DAFC-4959-880A-C00BED92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2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3790-6AE6-4C05-B6F8-BCC2C1ED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2820F-9800-499B-A325-AC71B39CE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6BEE7-FD40-4559-B538-46DF5B9BC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1B22-2927-4E53-BBEA-C3010A4A5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01536-4EFF-4CDE-A07F-C9EB48F1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3ED40-3877-4C0D-8CFF-6179B699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85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63752-C1A1-4157-A2C8-4165BB27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31270-FA02-4EB8-A9D5-DCC42AEEF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D9E0E-DB09-4A69-984D-B6C9BA1B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016E-36B1-4576-B532-5DAA94FA6C78}" type="datetimeFigureOut">
              <a:rPr lang="en-CA" smtClean="0"/>
              <a:t>2021-08-10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2DB46-6D2C-4346-BB46-7DAA0A678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4E29-2768-4AA8-A41D-E465385C3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594E9-9CED-445F-A177-50294698D4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677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5045-64AD-4F7C-84FC-D94032AA1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Atmospheric Turbulence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5EF9D-26FF-4E9E-AD54-78672AAC2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Nicholas Mateus</a:t>
            </a:r>
          </a:p>
        </p:txBody>
      </p:sp>
    </p:spTree>
    <p:extLst>
      <p:ext uri="{BB962C8B-B14F-4D97-AF65-F5344CB8AC3E}">
        <p14:creationId xmlns:p14="http://schemas.microsoft.com/office/powerpoint/2010/main" val="217577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6F250-C307-4CAA-9736-E6FE1D67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Screen Generation</a:t>
            </a:r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2C7231A7-C817-49B7-8065-2BA00B88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59" y="1476816"/>
            <a:ext cx="845938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9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3ED4-F806-40E6-A4E0-81D873A8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Issues with FT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4CDB8-487F-42F6-BD3C-E0F8F9A05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Atmospheric PSD contains majority of the power in low spatial frequencies</a:t>
            </a:r>
          </a:p>
          <a:p>
            <a:r>
              <a:rPr lang="en-CA" dirty="0"/>
              <a:t>Linear sampling will underestimate turbulence</a:t>
            </a:r>
          </a:p>
          <a:p>
            <a:r>
              <a:rPr lang="en-CA" dirty="0"/>
              <a:t>Solution: Subharmonic method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D4B6347-6D7D-4186-A66A-94A9B7A16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9"/>
          <a:stretch/>
        </p:blipFill>
        <p:spPr>
          <a:xfrm>
            <a:off x="904799" y="3911163"/>
            <a:ext cx="4229338" cy="2603791"/>
          </a:xfrm>
          <a:prstGeom prst="rect">
            <a:avLst/>
          </a:prstGeom>
        </p:spPr>
      </p:pic>
      <p:pic>
        <p:nvPicPr>
          <p:cNvPr id="7" name="Picture 6" descr="A picture containing shoji&#10;&#10;Description automatically generated">
            <a:extLst>
              <a:ext uri="{FF2B5EF4-FFF2-40B4-BE49-F238E27FC236}">
                <a16:creationId xmlns:a16="http://schemas.microsoft.com/office/drawing/2014/main" id="{C10F4F69-ED13-452F-A20F-D1FA51A56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22" y="4135111"/>
            <a:ext cx="5791744" cy="23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7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E651-3F16-4A41-8453-DFFD8E07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Screen Generation Method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0BF444-B6AC-424D-A00B-DB9D0D50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393" y="2388898"/>
            <a:ext cx="3401428" cy="3262594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34EF61-8A1B-4334-8127-E4AA17A1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13" y="2689872"/>
            <a:ext cx="2680415" cy="260508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84BBDE-BBE1-446C-8426-84874E79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868" y="2689871"/>
            <a:ext cx="2598885" cy="2605087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BFE1C1B6-12AA-4CE0-89C4-6901F2C4AB57}"/>
              </a:ext>
            </a:extLst>
          </p:cNvPr>
          <p:cNvSpPr/>
          <p:nvPr/>
        </p:nvSpPr>
        <p:spPr>
          <a:xfrm>
            <a:off x="3613201" y="3610622"/>
            <a:ext cx="809420" cy="81915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67F44C19-FCCB-48D1-832A-EDB2C64939B7}"/>
              </a:ext>
            </a:extLst>
          </p:cNvPr>
          <p:cNvSpPr/>
          <p:nvPr/>
        </p:nvSpPr>
        <p:spPr>
          <a:xfrm>
            <a:off x="7407100" y="3682844"/>
            <a:ext cx="937293" cy="6747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EC334-05D0-4B8A-9835-38F148BA68EA}"/>
              </a:ext>
            </a:extLst>
          </p:cNvPr>
          <p:cNvSpPr txBox="1"/>
          <p:nvPr/>
        </p:nvSpPr>
        <p:spPr>
          <a:xfrm>
            <a:off x="1242873" y="2263805"/>
            <a:ext cx="182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FT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F1DE1B-7737-4F0D-970D-60FB2174D9B6}"/>
              </a:ext>
            </a:extLst>
          </p:cNvPr>
          <p:cNvSpPr txBox="1"/>
          <p:nvPr/>
        </p:nvSpPr>
        <p:spPr>
          <a:xfrm>
            <a:off x="4764788" y="2263805"/>
            <a:ext cx="235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Sub harmonic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A57A4B-14A8-404D-A94D-695E4C118B6D}"/>
              </a:ext>
            </a:extLst>
          </p:cNvPr>
          <p:cNvSpPr txBox="1"/>
          <p:nvPr/>
        </p:nvSpPr>
        <p:spPr>
          <a:xfrm>
            <a:off x="8474939" y="1690688"/>
            <a:ext cx="3492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Computationally Efficient &amp; Statistically Accurate Phase Screen</a:t>
            </a:r>
          </a:p>
        </p:txBody>
      </p:sp>
    </p:spTree>
    <p:extLst>
      <p:ext uri="{BB962C8B-B14F-4D97-AF65-F5344CB8AC3E}">
        <p14:creationId xmlns:p14="http://schemas.microsoft.com/office/powerpoint/2010/main" val="303521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1B80-4884-4F89-BA5B-7A74F21C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Turbulent Phase Screen Accuracy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7572B060-8903-4EEE-93A2-06686B190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470" y="1948370"/>
            <a:ext cx="4725059" cy="4105848"/>
          </a:xfrm>
        </p:spPr>
      </p:pic>
    </p:spTree>
    <p:extLst>
      <p:ext uri="{BB962C8B-B14F-4D97-AF65-F5344CB8AC3E}">
        <p14:creationId xmlns:p14="http://schemas.microsoft.com/office/powerpoint/2010/main" val="368445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BB59-4F73-48C0-8559-8CEFA848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Phase Screen Generation -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B86596-ACCA-4C2E-AE72-022883DA1A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93915"/>
              </p:ext>
            </p:extLst>
          </p:nvPr>
        </p:nvGraphicFramePr>
        <p:xfrm>
          <a:off x="838200" y="1825625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732">
                  <a:extLst>
                    <a:ext uri="{9D8B030D-6E8A-4147-A177-3AD203B41FA5}">
                      <a16:colId xmlns:a16="http://schemas.microsoft.com/office/drawing/2014/main" val="108623826"/>
                    </a:ext>
                  </a:extLst>
                </a:gridCol>
                <a:gridCol w="2705493">
                  <a:extLst>
                    <a:ext uri="{9D8B030D-6E8A-4147-A177-3AD203B41FA5}">
                      <a16:colId xmlns:a16="http://schemas.microsoft.com/office/drawing/2014/main" val="4203691794"/>
                    </a:ext>
                  </a:extLst>
                </a:gridCol>
                <a:gridCol w="1793135">
                  <a:extLst>
                    <a:ext uri="{9D8B030D-6E8A-4147-A177-3AD203B41FA5}">
                      <a16:colId xmlns:a16="http://schemas.microsoft.com/office/drawing/2014/main" val="6246567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661087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38023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Parallelization/</a:t>
                      </a:r>
                    </a:p>
                    <a:p>
                      <a:pPr algn="ctr"/>
                      <a:r>
                        <a:rPr lang="en-CA" b="0" dirty="0" err="1">
                          <a:solidFill>
                            <a:schemeClr val="tx1"/>
                          </a:solidFill>
                        </a:rPr>
                        <a:t>Memoization</a:t>
                      </a: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Num Screens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N x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8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2048 x 2048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&gt;60s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9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2048 x 2048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15s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0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2048 x 2048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1.5s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7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2048 x 2048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&gt;60s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199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2048 x 2048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7s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1016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F54D757-B6EA-4EA8-8C64-0CB18152C84F}"/>
              </a:ext>
            </a:extLst>
          </p:cNvPr>
          <p:cNvSpPr txBox="1"/>
          <p:nvPr/>
        </p:nvSpPr>
        <p:spPr>
          <a:xfrm>
            <a:off x="838200" y="4685122"/>
            <a:ext cx="74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GPU: GTX 3070 (5 GB available ram)</a:t>
            </a:r>
          </a:p>
        </p:txBody>
      </p:sp>
    </p:spTree>
    <p:extLst>
      <p:ext uri="{BB962C8B-B14F-4D97-AF65-F5344CB8AC3E}">
        <p14:creationId xmlns:p14="http://schemas.microsoft.com/office/powerpoint/2010/main" val="613601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E1CE-DE37-463E-A813-73C84AE1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Propagation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E252C0F-BBEB-49FC-B95B-3379953B9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25" y="2776538"/>
            <a:ext cx="2135826" cy="1727446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6CBB506B-C2F7-4106-B51B-0FFED60F3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974" y="3776469"/>
            <a:ext cx="2974826" cy="253543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2BA2009-BD07-49C8-BC7F-CC96CAA51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974" y="1051171"/>
            <a:ext cx="2777890" cy="2377829"/>
          </a:xfrm>
          <a:prstGeom prst="rect">
            <a:avLst/>
          </a:prstGeom>
        </p:spPr>
      </p:pic>
      <p:pic>
        <p:nvPicPr>
          <p:cNvPr id="5122" name="Picture 2" descr="Simulation of anisoplanatic imaging through optical turbulence using  numerical wave propagation with new validation analysis">
            <a:extLst>
              <a:ext uri="{FF2B5EF4-FFF2-40B4-BE49-F238E27FC236}">
                <a16:creationId xmlns:a16="http://schemas.microsoft.com/office/drawing/2014/main" id="{F3CC6B1D-B2DC-4A3C-BD62-208220FB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2330377"/>
            <a:ext cx="4573502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44F94B-4559-43ED-82B7-953AF9D0524E}"/>
              </a:ext>
            </a:extLst>
          </p:cNvPr>
          <p:cNvSpPr txBox="1"/>
          <p:nvPr/>
        </p:nvSpPr>
        <p:spPr>
          <a:xfrm>
            <a:off x="3826933" y="5497689"/>
            <a:ext cx="2974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11 phase screens (2048x2048)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1km propagation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~ 3 seconds end-to-end runtime</a:t>
            </a:r>
          </a:p>
        </p:txBody>
      </p:sp>
    </p:spTree>
    <p:extLst>
      <p:ext uri="{BB962C8B-B14F-4D97-AF65-F5344CB8AC3E}">
        <p14:creationId xmlns:p14="http://schemas.microsoft.com/office/powerpoint/2010/main" val="366583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31F0-73C6-4D66-BDD2-29701892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“Focused” Output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B5442B8-577A-4182-AB77-FBA6F1D1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59" y="2404217"/>
            <a:ext cx="3209091" cy="243448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61D1169-9C5D-4ECD-904F-DDD6E7307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49" y="2003274"/>
            <a:ext cx="3172320" cy="2858358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B0A7733-8026-4359-AEC5-CEC38CD4F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668" y="2204912"/>
            <a:ext cx="3245312" cy="2633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F38401-41E7-4217-9922-846119E5B561}"/>
              </a:ext>
            </a:extLst>
          </p:cNvPr>
          <p:cNvSpPr txBox="1"/>
          <p:nvPr/>
        </p:nvSpPr>
        <p:spPr>
          <a:xfrm>
            <a:off x="1666875" y="5174218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D/r0 ~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895DE6-CDEF-478A-937B-4DC6225AF020}"/>
              </a:ext>
            </a:extLst>
          </p:cNvPr>
          <p:cNvSpPr txBox="1"/>
          <p:nvPr/>
        </p:nvSpPr>
        <p:spPr>
          <a:xfrm>
            <a:off x="5467350" y="5174218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D/r0 ~ 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E81432-2877-4875-BD74-74780AE7A239}"/>
              </a:ext>
            </a:extLst>
          </p:cNvPr>
          <p:cNvSpPr txBox="1"/>
          <p:nvPr/>
        </p:nvSpPr>
        <p:spPr>
          <a:xfrm>
            <a:off x="9267825" y="5174218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D/r0 ~ 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22D54-619A-4ED5-99F6-AFB88DCC9B4E}"/>
              </a:ext>
            </a:extLst>
          </p:cNvPr>
          <p:cNvSpPr txBox="1"/>
          <p:nvPr/>
        </p:nvSpPr>
        <p:spPr>
          <a:xfrm>
            <a:off x="10758061" y="785774"/>
            <a:ext cx="7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Ideal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6C975147-D935-4D55-B6FF-B780CC17D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805" y="182472"/>
            <a:ext cx="2421756" cy="18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2ED5-AE7E-4E78-8CAE-F07DB36A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Phase Screens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6C8C0-AD31-415E-AD87-622B101A5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0" y="1825625"/>
            <a:ext cx="10936550" cy="4351338"/>
          </a:xfrm>
        </p:spPr>
        <p:txBody>
          <a:bodyPr>
            <a:normAutofit/>
          </a:bodyPr>
          <a:lstStyle/>
          <a:p>
            <a:r>
              <a:rPr lang="en-CA" sz="2400" dirty="0"/>
              <a:t>Turbulence is a rapidly changing random process</a:t>
            </a:r>
          </a:p>
          <a:p>
            <a:r>
              <a:rPr lang="en-CA" sz="2400" dirty="0"/>
              <a:t>Affected by wind (shifting), and chaotic adjustments over time (evolving)</a:t>
            </a:r>
          </a:p>
          <a:p>
            <a:endParaRPr lang="en-CA" sz="2400" dirty="0"/>
          </a:p>
          <a:p>
            <a:r>
              <a:rPr lang="en-CA" sz="2400" dirty="0"/>
              <a:t>Taylor’s Frozen Flow Model of Turbulence</a:t>
            </a:r>
          </a:p>
          <a:p>
            <a:r>
              <a:rPr lang="en-CA" sz="2400" dirty="0"/>
              <a:t>Autoregressive Method</a:t>
            </a:r>
          </a:p>
        </p:txBody>
      </p:sp>
      <p:pic>
        <p:nvPicPr>
          <p:cNvPr id="5" name="Picture 4" descr="A close up of a plant&#10;&#10;Description automatically generated with medium confidence">
            <a:extLst>
              <a:ext uri="{FF2B5EF4-FFF2-40B4-BE49-F238E27FC236}">
                <a16:creationId xmlns:a16="http://schemas.microsoft.com/office/drawing/2014/main" id="{5D7AA01E-FE61-4A7A-A868-8F3D4FEF3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986" y="3475608"/>
            <a:ext cx="4326223" cy="2593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A22C7-019B-4EB6-AD50-9506DA217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1" y="4101127"/>
            <a:ext cx="5220429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10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0C57-BAE0-4A2F-B4F5-8881269D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Taylor’s Frozen Flow Model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F63D6A3-DC8F-496C-A98E-C5F2C08E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979" y="1614436"/>
            <a:ext cx="3968021" cy="313841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9D4186C-41E6-4B3B-AD64-BE7BDA5D7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5" b="19777"/>
          <a:stretch/>
        </p:blipFill>
        <p:spPr>
          <a:xfrm>
            <a:off x="6753225" y="4752851"/>
            <a:ext cx="5438775" cy="1890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DF5E50-85A7-449D-AA8F-8EF3FC3B97C6}"/>
              </a:ext>
            </a:extLst>
          </p:cNvPr>
          <p:cNvSpPr txBox="1"/>
          <p:nvPr/>
        </p:nvSpPr>
        <p:spPr>
          <a:xfrm>
            <a:off x="301840" y="1864311"/>
            <a:ext cx="8327255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Shift the phase screens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Interpolation may be needed for non-integer multiples of grid spacing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Width becomes important to prevent wrapping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Rectangular phase screens</a:t>
            </a:r>
          </a:p>
        </p:txBody>
      </p:sp>
    </p:spTree>
    <p:extLst>
      <p:ext uri="{BB962C8B-B14F-4D97-AF65-F5344CB8AC3E}">
        <p14:creationId xmlns:p14="http://schemas.microsoft.com/office/powerpoint/2010/main" val="2322876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01DB-BDB4-49CC-8368-063C8B63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Propagation with Temporal Phase Screens</a:t>
            </a:r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594824F-73C6-4B14-877A-826F5B476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39" y="1785318"/>
            <a:ext cx="4829175" cy="3819525"/>
          </a:xfrm>
          <a:prstGeom prst="rect">
            <a:avLst/>
          </a:prstGeom>
        </p:spPr>
      </p:pic>
      <p:pic>
        <p:nvPicPr>
          <p:cNvPr id="5" name="Picture 2" descr="Simulation of anisoplanatic imaging through optical turbulence using  numerical wave propagation with new validation analysis">
            <a:extLst>
              <a:ext uri="{FF2B5EF4-FFF2-40B4-BE49-F238E27FC236}">
                <a16:creationId xmlns:a16="http://schemas.microsoft.com/office/drawing/2014/main" id="{C3A60B86-812A-45F7-8EEF-E4B894D71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4148"/>
            <a:ext cx="4573502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CBC8665B-C04F-42FC-BF7F-98E944B55BDF}"/>
              </a:ext>
            </a:extLst>
          </p:cNvPr>
          <p:cNvSpPr/>
          <p:nvPr/>
        </p:nvSpPr>
        <p:spPr>
          <a:xfrm rot="2054791">
            <a:off x="4554224" y="3767351"/>
            <a:ext cx="1145219" cy="288355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8506AA2E-9EF1-452E-9F0E-6AD218E99C04}"/>
              </a:ext>
            </a:extLst>
          </p:cNvPr>
          <p:cNvSpPr/>
          <p:nvPr/>
        </p:nvSpPr>
        <p:spPr>
          <a:xfrm rot="8186067">
            <a:off x="540799" y="3842073"/>
            <a:ext cx="1145219" cy="288355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75316-C3E7-4289-8B6C-D738AEFC5B4E}"/>
              </a:ext>
            </a:extLst>
          </p:cNvPr>
          <p:cNvSpPr txBox="1"/>
          <p:nvPr/>
        </p:nvSpPr>
        <p:spPr>
          <a:xfrm>
            <a:off x="2194317" y="5390381"/>
            <a:ext cx="219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Shift phase screens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CD2FA-5E1F-46CC-A477-BEA4960FEDB6}"/>
              </a:ext>
            </a:extLst>
          </p:cNvPr>
          <p:cNvSpPr txBox="1"/>
          <p:nvPr/>
        </p:nvSpPr>
        <p:spPr>
          <a:xfrm>
            <a:off x="6411533" y="5769067"/>
            <a:ext cx="5091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11 phase screens (2048x2048)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20km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60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30 seconds to generate – and still room for more 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98527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C373-F2A1-482A-BEBA-2ADDFF6B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 have been working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C7F0-A1F8-42EC-9CEC-BCEB88A6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Atmospheric Turbulence Simulation – what does turbulence do to a propagating wave?</a:t>
            </a:r>
          </a:p>
          <a:p>
            <a:r>
              <a:rPr lang="en-CA" dirty="0"/>
              <a:t>Wave propagation using Fresnel Diffraction</a:t>
            </a:r>
          </a:p>
          <a:p>
            <a:r>
              <a:rPr lang="en-CA" dirty="0"/>
              <a:t>Adapting work produced in “</a:t>
            </a:r>
            <a:r>
              <a:rPr lang="en-US" dirty="0"/>
              <a:t>Numerical Simulation of Optical Wave Propagation With examples in MATLAB”</a:t>
            </a:r>
          </a:p>
          <a:p>
            <a:r>
              <a:rPr lang="en-CA" dirty="0"/>
              <a:t>Python vs </a:t>
            </a:r>
            <a:r>
              <a:rPr lang="en-CA" dirty="0" err="1"/>
              <a:t>Matlab</a:t>
            </a:r>
            <a:endParaRPr lang="en-US" dirty="0"/>
          </a:p>
          <a:p>
            <a:r>
              <a:rPr lang="en-US" dirty="0"/>
              <a:t>GTX 3070, parallelization, </a:t>
            </a:r>
            <a:r>
              <a:rPr lang="en-US" dirty="0" err="1"/>
              <a:t>memoization</a:t>
            </a:r>
            <a:r>
              <a:rPr lang="en-US" dirty="0"/>
              <a:t>,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High resolution phase screens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8481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9F28F8FD-DC65-4CE7-929D-4DE41AD52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2065" r="1526" b="14003"/>
          <a:stretch/>
        </p:blipFill>
        <p:spPr>
          <a:xfrm>
            <a:off x="1857375" y="1438275"/>
            <a:ext cx="8429625" cy="40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3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258D-40E6-45A7-BAE7-4A02AB47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3EA7F-6605-4F9E-9CF5-3D8A9601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21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F443-6694-4EDA-899D-2A8D64FF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Atmospheric Turbulence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01D8-7C84-4AF8-8AA3-6F91ADF3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Chaotic air flow</a:t>
            </a:r>
          </a:p>
          <a:p>
            <a:r>
              <a:rPr lang="en-CA"/>
              <a:t>Determined </a:t>
            </a:r>
            <a:r>
              <a:rPr lang="en-CA" dirty="0"/>
              <a:t>by wind, temperature, altitude, land masses</a:t>
            </a:r>
          </a:p>
          <a:p>
            <a:r>
              <a:rPr lang="en-CA" dirty="0"/>
              <a:t>Atmospheric turbulence causes random fluctuations in refractive index – which is bad for optical communication links</a:t>
            </a:r>
          </a:p>
        </p:txBody>
      </p:sp>
      <p:pic>
        <p:nvPicPr>
          <p:cNvPr id="9218" name="Picture 2" descr="ANALYSIS OF ATMOSPHERIC TURBULENCE EFFECT ON FREE SPACE OPTICAL  COMMUNICATIONS IN ILORIN, KWARA STATE, NIGERIA | Semantic Scholar">
            <a:extLst>
              <a:ext uri="{FF2B5EF4-FFF2-40B4-BE49-F238E27FC236}">
                <a16:creationId xmlns:a16="http://schemas.microsoft.com/office/drawing/2014/main" id="{39909C24-F568-4289-B15F-21CFF768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3878263"/>
            <a:ext cx="5678486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987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DE33-10D3-4B6D-9A3B-5D92591D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Atmospheric Turbulence</a:t>
            </a:r>
          </a:p>
        </p:txBody>
      </p:sp>
      <p:pic>
        <p:nvPicPr>
          <p:cNvPr id="4" name="Picture 4" descr="2: Schematic picture of Atmospheric Boundary Layer (ABL). Courtesy of... |  Download Scientific Diagram">
            <a:extLst>
              <a:ext uri="{FF2B5EF4-FFF2-40B4-BE49-F238E27FC236}">
                <a16:creationId xmlns:a16="http://schemas.microsoft.com/office/drawing/2014/main" id="{183C81C0-61D6-47AD-B673-D9928974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953" y="4408476"/>
            <a:ext cx="5533979" cy="189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ather Education - Global Weather &amp;amp; Climate Center">
            <a:extLst>
              <a:ext uri="{FF2B5EF4-FFF2-40B4-BE49-F238E27FC236}">
                <a16:creationId xmlns:a16="http://schemas.microsoft.com/office/drawing/2014/main" id="{CBA42DAA-2F2A-49BC-9EB1-C2688666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101" y="973149"/>
            <a:ext cx="4420831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stronomical seeing, part 1: the nature of turbulence">
            <a:extLst>
              <a:ext uri="{FF2B5EF4-FFF2-40B4-BE49-F238E27FC236}">
                <a16:creationId xmlns:a16="http://schemas.microsoft.com/office/drawing/2014/main" id="{2EA4A2DD-B437-4803-A27B-AA39428D2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950125"/>
            <a:ext cx="413385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108A-1DF6-460B-8486-AEA84B1F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Turbulence Effects Optical Links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65C480-F0A9-4F56-ACFB-36D068E08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93" y="1690688"/>
            <a:ext cx="2781538" cy="2840391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4CFB9F1-1237-4AC0-A72D-705708979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10" y="1660079"/>
            <a:ext cx="5791692" cy="3086631"/>
          </a:xfrm>
          <a:prstGeom prst="rect">
            <a:avLst/>
          </a:prstGeom>
        </p:spPr>
      </p:pic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696F58-B07A-4C14-BAAB-9EF7B2D2B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169" y="4471958"/>
            <a:ext cx="3896131" cy="2190775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8F76820-CA12-49D9-8889-B1ED17AA1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140" y="5005152"/>
            <a:ext cx="5372850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D784-7F60-4E5C-AFD9-4D6F3850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Mitigation of Atmospheric Turbulence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0E792C-17F2-49F3-9E0D-8E4C96B91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205" y="4572925"/>
            <a:ext cx="1381318" cy="1419423"/>
          </a:xfrm>
        </p:spPr>
      </p:pic>
      <p:pic>
        <p:nvPicPr>
          <p:cNvPr id="3074" name="Picture 2" descr="VLT&amp;#39;s adaptive optics kit resolves near-Earth binary asteroid">
            <a:extLst>
              <a:ext uri="{FF2B5EF4-FFF2-40B4-BE49-F238E27FC236}">
                <a16:creationId xmlns:a16="http://schemas.microsoft.com/office/drawing/2014/main" id="{5CC0A378-A420-47A8-9AFD-6CBBE1EE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04" y="2001043"/>
            <a:ext cx="3810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indoor, screen, image&#10;&#10;Description automatically generated">
            <a:extLst>
              <a:ext uri="{FF2B5EF4-FFF2-40B4-BE49-F238E27FC236}">
                <a16:creationId xmlns:a16="http://schemas.microsoft.com/office/drawing/2014/main" id="{14DFEAE1-DD20-4F75-BA3B-CD617AB5A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414" y="4572925"/>
            <a:ext cx="1371791" cy="1419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26EDE7-8F7A-48EF-8632-9A73FDC3746D}"/>
              </a:ext>
            </a:extLst>
          </p:cNvPr>
          <p:cNvSpPr txBox="1"/>
          <p:nvPr/>
        </p:nvSpPr>
        <p:spPr>
          <a:xfrm>
            <a:off x="6915150" y="2001043"/>
            <a:ext cx="37242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000" u="sng" dirty="0"/>
              <a:t>Mitigation: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Ground station elevation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Time of day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/>
              <a:t>Use Adaptive Optics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3076" name="Picture 4" descr="Adopting Adaptive Optics">
            <a:extLst>
              <a:ext uri="{FF2B5EF4-FFF2-40B4-BE49-F238E27FC236}">
                <a16:creationId xmlns:a16="http://schemas.microsoft.com/office/drawing/2014/main" id="{3C0E3ECE-A336-4E8B-A7A6-1BD8006F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422" y="4041773"/>
            <a:ext cx="3501574" cy="245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5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7049-9026-4CFC-BE3B-BAE2B9DF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Kolmogorov Theory of Turbulence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AAF3-76E9-4391-BD19-1E912DC7C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400" dirty="0"/>
              <a:t>Inertial Range (L</a:t>
            </a:r>
            <a:r>
              <a:rPr lang="en-CA" sz="2400" baseline="-25000" dirty="0"/>
              <a:t>0</a:t>
            </a:r>
            <a:r>
              <a:rPr lang="en-CA" sz="2400" dirty="0"/>
              <a:t>: 100 m, l</a:t>
            </a:r>
            <a:r>
              <a:rPr lang="en-CA" sz="2400" baseline="-25000" dirty="0"/>
              <a:t>0</a:t>
            </a:r>
            <a:r>
              <a:rPr lang="en-CA" sz="2400" dirty="0"/>
              <a:t>: 1 mm)</a:t>
            </a:r>
          </a:p>
          <a:p>
            <a:pPr>
              <a:lnSpc>
                <a:spcPct val="100000"/>
              </a:lnSpc>
            </a:pPr>
            <a:r>
              <a:rPr lang="en-CA" sz="2400" dirty="0"/>
              <a:t>Turbulence is assumed to be:</a:t>
            </a:r>
          </a:p>
          <a:p>
            <a:pPr lvl="1">
              <a:lnSpc>
                <a:spcPct val="100000"/>
              </a:lnSpc>
            </a:pPr>
            <a:r>
              <a:rPr lang="en-CA" sz="1800" dirty="0"/>
              <a:t>Incompressible</a:t>
            </a:r>
          </a:p>
          <a:p>
            <a:pPr lvl="1">
              <a:lnSpc>
                <a:spcPct val="100000"/>
              </a:lnSpc>
            </a:pPr>
            <a:r>
              <a:rPr lang="en-CA" sz="1800" dirty="0"/>
              <a:t>Homogeneous</a:t>
            </a:r>
          </a:p>
          <a:p>
            <a:pPr lvl="1">
              <a:lnSpc>
                <a:spcPct val="100000"/>
              </a:lnSpc>
            </a:pPr>
            <a:r>
              <a:rPr lang="en-CA" sz="1800" dirty="0"/>
              <a:t>Isotropic</a:t>
            </a:r>
          </a:p>
          <a:p>
            <a:pPr lvl="1">
              <a:lnSpc>
                <a:spcPct val="100000"/>
              </a:lnSpc>
            </a:pPr>
            <a:r>
              <a:rPr lang="en-CA" sz="1800" dirty="0"/>
              <a:t>Stationary in time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9567F0E-6558-4CC8-9400-5B0013F3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217" y="2109710"/>
            <a:ext cx="5869174" cy="322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1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FBAF-DC48-409C-B3E9-1162BDFB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PSD and Parameters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ED4A6CF-D448-4431-B0EE-A21810E3BD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863837"/>
              </p:ext>
            </p:extLst>
          </p:nvPr>
        </p:nvGraphicFramePr>
        <p:xfrm>
          <a:off x="838200" y="1825624"/>
          <a:ext cx="6352713" cy="2284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647">
                  <a:extLst>
                    <a:ext uri="{9D8B030D-6E8A-4147-A177-3AD203B41FA5}">
                      <a16:colId xmlns:a16="http://schemas.microsoft.com/office/drawing/2014/main" val="2526551704"/>
                    </a:ext>
                  </a:extLst>
                </a:gridCol>
                <a:gridCol w="4539066">
                  <a:extLst>
                    <a:ext uri="{9D8B030D-6E8A-4147-A177-3AD203B41FA5}">
                      <a16:colId xmlns:a16="http://schemas.microsoft.com/office/drawing/2014/main" val="40274248"/>
                    </a:ext>
                  </a:extLst>
                </a:gridCol>
              </a:tblGrid>
              <a:tr h="435089">
                <a:tc>
                  <a:txBody>
                    <a:bodyPr/>
                    <a:lstStyle/>
                    <a:p>
                      <a:pPr algn="ctr"/>
                      <a:r>
                        <a:rPr lang="en-CA" sz="1400" b="0" dirty="0">
                          <a:solidFill>
                            <a:schemeClr val="tx1"/>
                          </a:solidFill>
                        </a:rPr>
                        <a:t>Refractive index PSD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51752"/>
                  </a:ext>
                </a:extLst>
              </a:tr>
              <a:tr h="616549">
                <a:tc>
                  <a:txBody>
                    <a:bodyPr/>
                    <a:lstStyle/>
                    <a:p>
                      <a:pPr algn="ctr"/>
                      <a:r>
                        <a:rPr lang="en-CA" sz="1400" b="0" dirty="0">
                          <a:solidFill>
                            <a:schemeClr val="tx1"/>
                          </a:solidFill>
                        </a:rPr>
                        <a:t>Kolmogorov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34069"/>
                  </a:ext>
                </a:extLst>
              </a:tr>
              <a:tr h="616549">
                <a:tc>
                  <a:txBody>
                    <a:bodyPr/>
                    <a:lstStyle/>
                    <a:p>
                      <a:pPr algn="ctr"/>
                      <a:r>
                        <a:rPr lang="en-CA" sz="1400" b="0" dirty="0">
                          <a:solidFill>
                            <a:schemeClr val="tx1"/>
                          </a:solidFill>
                        </a:rPr>
                        <a:t>von Karman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23320"/>
                  </a:ext>
                </a:extLst>
              </a:tr>
              <a:tr h="616549">
                <a:tc>
                  <a:txBody>
                    <a:bodyPr/>
                    <a:lstStyle/>
                    <a:p>
                      <a:pPr algn="ctr"/>
                      <a:r>
                        <a:rPr lang="en-CA" sz="1400" b="0" dirty="0">
                          <a:solidFill>
                            <a:schemeClr val="tx1"/>
                          </a:solidFill>
                        </a:rPr>
                        <a:t>Modified von Karman</a:t>
                      </a:r>
                      <a:endParaRPr lang="en-CA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0952"/>
                  </a:ext>
                </a:extLst>
              </a:tr>
            </a:tbl>
          </a:graphicData>
        </a:graphic>
      </p:graphicFrame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70FD8F-AE76-49F0-B255-9BDC0541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279" y="1634306"/>
            <a:ext cx="3591426" cy="2667372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AFC41CF5-5B09-45AD-B69F-55F57984F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530" y="2892926"/>
            <a:ext cx="3334215" cy="609685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D3B474-890C-4051-8BC1-C80235627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530" y="3548522"/>
            <a:ext cx="3810532" cy="495369"/>
          </a:xfrm>
          <a:prstGeom prst="rect">
            <a:avLst/>
          </a:prstGeom>
        </p:spPr>
      </p:pic>
      <p:pic>
        <p:nvPicPr>
          <p:cNvPr id="9" name="Picture 8" descr="Diagram, table, schematic&#10;&#10;Description automatically generated">
            <a:extLst>
              <a:ext uri="{FF2B5EF4-FFF2-40B4-BE49-F238E27FC236}">
                <a16:creationId xmlns:a16="http://schemas.microsoft.com/office/drawing/2014/main" id="{7512C8D4-E279-4465-83F0-CED8A7D84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529" y="1913433"/>
            <a:ext cx="3334215" cy="956537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E4C76A0-73C4-42DE-BC8F-B41B3DF31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510500"/>
              </p:ext>
            </p:extLst>
          </p:nvPr>
        </p:nvGraphicFramePr>
        <p:xfrm>
          <a:off x="838200" y="4682336"/>
          <a:ext cx="7169816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403">
                  <a:extLst>
                    <a:ext uri="{9D8B030D-6E8A-4147-A177-3AD203B41FA5}">
                      <a16:colId xmlns:a16="http://schemas.microsoft.com/office/drawing/2014/main" val="512941055"/>
                    </a:ext>
                  </a:extLst>
                </a:gridCol>
                <a:gridCol w="5266413">
                  <a:extLst>
                    <a:ext uri="{9D8B030D-6E8A-4147-A177-3AD203B41FA5}">
                      <a16:colId xmlns:a16="http://schemas.microsoft.com/office/drawing/2014/main" val="3729626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Parameters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36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CA" b="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dirty="0">
                          <a:solidFill>
                            <a:schemeClr val="tx1"/>
                          </a:solidFill>
                        </a:rPr>
                        <a:t>Refractive-index structure parameter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585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dirty="0">
                          <a:solidFill>
                            <a:schemeClr val="tx1"/>
                          </a:solidFill>
                        </a:rPr>
                        <a:t>Coherence Diameter (where phase correlation drops off by 1/e)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0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(D/r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CA" b="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dirty="0">
                          <a:solidFill>
                            <a:schemeClr val="tx1"/>
                          </a:solidFill>
                        </a:rPr>
                        <a:t>Telescope / coherence diameter -&gt; measure of how “bad” the turbulence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28550"/>
                  </a:ext>
                </a:extLst>
              </a:tr>
            </a:tbl>
          </a:graphicData>
        </a:graphic>
      </p:graphicFrame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FE042B46-8D4C-41D2-AAE2-5394B69D8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580" y="5204095"/>
            <a:ext cx="2495898" cy="733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96BD52-B22B-49E2-A7AE-5F7C2AEE2306}"/>
              </a:ext>
            </a:extLst>
          </p:cNvPr>
          <p:cNvSpPr txBox="1"/>
          <p:nvPr/>
        </p:nvSpPr>
        <p:spPr>
          <a:xfrm>
            <a:off x="10056307" y="2534517"/>
            <a:ext cx="1136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 = -5/3</a:t>
            </a:r>
          </a:p>
        </p:txBody>
      </p:sp>
    </p:spTree>
    <p:extLst>
      <p:ext uri="{BB962C8B-B14F-4D97-AF65-F5344CB8AC3E}">
        <p14:creationId xmlns:p14="http://schemas.microsoft.com/office/powerpoint/2010/main" val="349397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7C56-7150-4CA9-A0F9-43F9CE1A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is turbulence simulated?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A82C-9EA1-4CA3-A343-5A038EA41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Distorted wavefront is just the input plane wave with “random” phase adjustments – phase screens</a:t>
            </a:r>
          </a:p>
          <a:p>
            <a:r>
              <a:rPr lang="en-CA" dirty="0"/>
              <a:t>“Randomness” needs to be statistically manipulated</a:t>
            </a:r>
          </a:p>
          <a:p>
            <a:pPr lvl="1"/>
            <a:r>
              <a:rPr lang="en-CA" dirty="0"/>
              <a:t>Turbulence can be characterized by statistical averages – structure function, power spectrum of refractive index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A34DA45-7B1C-4925-924E-B3D2B609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87" y="3976745"/>
            <a:ext cx="4152900" cy="23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6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478</Words>
  <Application>Microsoft Office PowerPoint</Application>
  <PresentationFormat>Widescreen</PresentationFormat>
  <Paragraphs>115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Atmospheric Turbulence Simulation</vt:lpstr>
      <vt:lpstr>What I have been working on</vt:lpstr>
      <vt:lpstr>Atmospheric Turbulence</vt:lpstr>
      <vt:lpstr>Atmospheric Turbulence</vt:lpstr>
      <vt:lpstr>How Turbulence Effects Optical Links</vt:lpstr>
      <vt:lpstr>Mitigation of Atmospheric Turbulence</vt:lpstr>
      <vt:lpstr>Kolmogorov Theory of Turbulence</vt:lpstr>
      <vt:lpstr>PSD and Parameters</vt:lpstr>
      <vt:lpstr>How is turbulence simulated?</vt:lpstr>
      <vt:lpstr>Phase Screen Generation</vt:lpstr>
      <vt:lpstr>Issues with FT method</vt:lpstr>
      <vt:lpstr>Phase Screen Generation Method</vt:lpstr>
      <vt:lpstr>Turbulent Phase Screen Accuracy</vt:lpstr>
      <vt:lpstr>Phase Screen Generation - Performance</vt:lpstr>
      <vt:lpstr>Propagation</vt:lpstr>
      <vt:lpstr>“Focused” Output</vt:lpstr>
      <vt:lpstr>Temporal Phase Screens</vt:lpstr>
      <vt:lpstr>Taylor’s Frozen Flow Model</vt:lpstr>
      <vt:lpstr>Propagation with Temporal Phase Screens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Atmospheric Turbulence Simulator</dc:title>
  <dc:creator>Nicholas Mateus</dc:creator>
  <cp:lastModifiedBy>Nicholas Mateus</cp:lastModifiedBy>
  <cp:revision>51</cp:revision>
  <dcterms:created xsi:type="dcterms:W3CDTF">2021-08-05T19:45:18Z</dcterms:created>
  <dcterms:modified xsi:type="dcterms:W3CDTF">2021-08-11T03:29:35Z</dcterms:modified>
</cp:coreProperties>
</file>